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Stijl, thema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74420ED-54FE-4CEF-83D4-1F7F0F3BDAF0}" type="datetimeFigureOut">
              <a:rPr lang="de-AT" smtClean="0"/>
              <a:t>14.10.2021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DF7DB62-0573-423F-8170-A415BF694B23}" type="slidenum">
              <a:rPr lang="de-AT" smtClean="0"/>
              <a:t>‹nr.›</a:t>
            </a:fld>
            <a:endParaRPr lang="de-A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80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20ED-54FE-4CEF-83D4-1F7F0F3BDAF0}" type="datetimeFigureOut">
              <a:rPr lang="de-AT" smtClean="0"/>
              <a:t>14.10.2021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DB62-0573-423F-8170-A415BF694B2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51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20ED-54FE-4CEF-83D4-1F7F0F3BDAF0}" type="datetimeFigureOut">
              <a:rPr lang="de-AT" smtClean="0"/>
              <a:t>14.10.2021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DB62-0573-423F-8170-A415BF694B23}" type="slidenum">
              <a:rPr lang="de-AT" smtClean="0"/>
              <a:t>‹nr.›</a:t>
            </a:fld>
            <a:endParaRPr lang="de-A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453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20ED-54FE-4CEF-83D4-1F7F0F3BDAF0}" type="datetimeFigureOut">
              <a:rPr lang="de-AT" smtClean="0"/>
              <a:t>14.10.2021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DB62-0573-423F-8170-A415BF694B23}" type="slidenum">
              <a:rPr lang="de-AT" smtClean="0"/>
              <a:t>‹nr.›</a:t>
            </a:fld>
            <a:endParaRPr lang="de-A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442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20ED-54FE-4CEF-83D4-1F7F0F3BDAF0}" type="datetimeFigureOut">
              <a:rPr lang="de-AT" smtClean="0"/>
              <a:t>14.10.2021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DB62-0573-423F-8170-A415BF694B2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5004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20ED-54FE-4CEF-83D4-1F7F0F3BDAF0}" type="datetimeFigureOut">
              <a:rPr lang="de-AT" smtClean="0"/>
              <a:t>14.10.2021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DB62-0573-423F-8170-A415BF694B23}" type="slidenum">
              <a:rPr lang="de-AT" smtClean="0"/>
              <a:t>‹nr.›</a:t>
            </a:fld>
            <a:endParaRPr lang="de-A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534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20ED-54FE-4CEF-83D4-1F7F0F3BDAF0}" type="datetimeFigureOut">
              <a:rPr lang="de-AT" smtClean="0"/>
              <a:t>14.10.2021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DB62-0573-423F-8170-A415BF694B23}" type="slidenum">
              <a:rPr lang="de-AT" smtClean="0"/>
              <a:t>‹nr.›</a:t>
            </a:fld>
            <a:endParaRPr lang="de-A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218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20ED-54FE-4CEF-83D4-1F7F0F3BDAF0}" type="datetimeFigureOut">
              <a:rPr lang="de-AT" smtClean="0"/>
              <a:t>14.10.2021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DB62-0573-423F-8170-A415BF694B23}" type="slidenum">
              <a:rPr lang="de-AT" smtClean="0"/>
              <a:t>‹nr.›</a:t>
            </a:fld>
            <a:endParaRPr lang="de-A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663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20ED-54FE-4CEF-83D4-1F7F0F3BDAF0}" type="datetimeFigureOut">
              <a:rPr lang="de-AT" smtClean="0"/>
              <a:t>14.10.2021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DB62-0573-423F-8170-A415BF694B23}" type="slidenum">
              <a:rPr lang="de-AT" smtClean="0"/>
              <a:t>‹nr.›</a:t>
            </a:fld>
            <a:endParaRPr lang="de-A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07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20ED-54FE-4CEF-83D4-1F7F0F3BDAF0}" type="datetimeFigureOut">
              <a:rPr lang="de-AT" smtClean="0"/>
              <a:t>14.10.2021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DB62-0573-423F-8170-A415BF694B2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235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20ED-54FE-4CEF-83D4-1F7F0F3BDAF0}" type="datetimeFigureOut">
              <a:rPr lang="de-AT" smtClean="0"/>
              <a:t>14.10.2021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DB62-0573-423F-8170-A415BF694B23}" type="slidenum">
              <a:rPr lang="de-AT" smtClean="0"/>
              <a:t>‹nr.›</a:t>
            </a:fld>
            <a:endParaRPr lang="de-A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23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20ED-54FE-4CEF-83D4-1F7F0F3BDAF0}" type="datetimeFigureOut">
              <a:rPr lang="de-AT" smtClean="0"/>
              <a:t>14.10.2021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DB62-0573-423F-8170-A415BF694B2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079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20ED-54FE-4CEF-83D4-1F7F0F3BDAF0}" type="datetimeFigureOut">
              <a:rPr lang="de-AT" smtClean="0"/>
              <a:t>14.10.2021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DB62-0573-423F-8170-A415BF694B23}" type="slidenum">
              <a:rPr lang="de-AT" smtClean="0"/>
              <a:t>‹nr.›</a:t>
            </a:fld>
            <a:endParaRPr lang="de-A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3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20ED-54FE-4CEF-83D4-1F7F0F3BDAF0}" type="datetimeFigureOut">
              <a:rPr lang="de-AT" smtClean="0"/>
              <a:t>14.10.2021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DB62-0573-423F-8170-A415BF694B23}" type="slidenum">
              <a:rPr lang="de-AT" smtClean="0"/>
              <a:t>‹nr.›</a:t>
            </a:fld>
            <a:endParaRPr lang="de-A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74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20ED-54FE-4CEF-83D4-1F7F0F3BDAF0}" type="datetimeFigureOut">
              <a:rPr lang="de-AT" smtClean="0"/>
              <a:t>14.10.2021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DB62-0573-423F-8170-A415BF694B2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901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20ED-54FE-4CEF-83D4-1F7F0F3BDAF0}" type="datetimeFigureOut">
              <a:rPr lang="de-AT" smtClean="0"/>
              <a:t>14.10.2021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DB62-0573-423F-8170-A415BF694B23}" type="slidenum">
              <a:rPr lang="de-AT" smtClean="0"/>
              <a:t>‹nr.›</a:t>
            </a:fld>
            <a:endParaRPr lang="de-A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66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20ED-54FE-4CEF-83D4-1F7F0F3BDAF0}" type="datetimeFigureOut">
              <a:rPr lang="de-AT" smtClean="0"/>
              <a:t>14.10.2021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DB62-0573-423F-8170-A415BF694B2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527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4420ED-54FE-4CEF-83D4-1F7F0F3BDAF0}" type="datetimeFigureOut">
              <a:rPr lang="de-AT" smtClean="0"/>
              <a:t>14.10.2021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F7DB62-0573-423F-8170-A415BF694B2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003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Die Artikel -  de </a:t>
            </a:r>
            <a:r>
              <a:rPr lang="de-AT" dirty="0" err="1"/>
              <a:t>lidwoorden</a:t>
            </a:r>
            <a:endParaRPr lang="de-AT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AT" sz="3200" dirty="0"/>
              <a:t>Der, Die, Das</a:t>
            </a:r>
          </a:p>
        </p:txBody>
      </p:sp>
    </p:spTree>
    <p:extLst>
      <p:ext uri="{BB962C8B-B14F-4D97-AF65-F5344CB8AC3E}">
        <p14:creationId xmlns:p14="http://schemas.microsoft.com/office/powerpoint/2010/main" val="158575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2768" y="982133"/>
            <a:ext cx="4518734" cy="1494738"/>
          </a:xfrm>
        </p:spPr>
        <p:txBody>
          <a:bodyPr>
            <a:normAutofit/>
          </a:bodyPr>
          <a:lstStyle/>
          <a:p>
            <a:r>
              <a:rPr lang="de-AT" sz="2800" dirty="0"/>
              <a:t>DE (</a:t>
            </a:r>
            <a:r>
              <a:rPr lang="de-AT" sz="2800" dirty="0" err="1"/>
              <a:t>mannelijk</a:t>
            </a:r>
            <a:r>
              <a:rPr lang="de-AT" sz="2800" dirty="0"/>
              <a:t> of </a:t>
            </a:r>
            <a:r>
              <a:rPr lang="de-AT" sz="2800" dirty="0" err="1"/>
              <a:t>vrouwelijk</a:t>
            </a:r>
            <a:r>
              <a:rPr lang="de-AT" sz="2800" dirty="0"/>
              <a:t>)                       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3781"/>
              </p:ext>
            </p:extLst>
          </p:nvPr>
        </p:nvGraphicFramePr>
        <p:xfrm>
          <a:off x="1766656" y="4869025"/>
          <a:ext cx="3568824" cy="11766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8824">
                  <a:extLst>
                    <a:ext uri="{9D8B030D-6E8A-4147-A177-3AD203B41FA5}">
                      <a16:colId xmlns:a16="http://schemas.microsoft.com/office/drawing/2014/main" val="2237822195"/>
                    </a:ext>
                  </a:extLst>
                </a:gridCol>
              </a:tblGrid>
              <a:tr h="392222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9969384"/>
                  </a:ext>
                </a:extLst>
              </a:tr>
              <a:tr h="392222">
                <a:tc>
                  <a:txBody>
                    <a:bodyPr/>
                    <a:lstStyle/>
                    <a:p>
                      <a:r>
                        <a:rPr lang="de-AT" b="1" dirty="0"/>
                        <a:t>Der Mann                         Die Frau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4804102"/>
                  </a:ext>
                </a:extLst>
              </a:tr>
              <a:tr h="392222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3714622"/>
                  </a:ext>
                </a:extLst>
              </a:tr>
            </a:tbl>
          </a:graphicData>
        </a:graphic>
      </p:graphicFrame>
      <p:pic>
        <p:nvPicPr>
          <p:cNvPr id="11" name="Afbeelding 10" descr="Gerelateerde afbeeldi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9" t="10366" r="54112" b="8515"/>
          <a:stretch/>
        </p:blipFill>
        <p:spPr bwMode="auto">
          <a:xfrm>
            <a:off x="2120284" y="4295464"/>
            <a:ext cx="461638" cy="957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Afbeelding 8" descr="Gerelateerde afbeelding">
            <a:extLst>
              <a:ext uri="{FF2B5EF4-FFF2-40B4-BE49-F238E27FC236}">
                <a16:creationId xmlns:a16="http://schemas.microsoft.com/office/drawing/2014/main" id="{933194F4-A139-402B-A735-FDBA8E5D454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9" t="7927" r="12872" b="9813"/>
          <a:stretch/>
        </p:blipFill>
        <p:spPr bwMode="auto">
          <a:xfrm>
            <a:off x="4404050" y="4295463"/>
            <a:ext cx="461638" cy="9578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0E9A5C6-BCD1-420A-A358-478C8D8CF9F9}"/>
              </a:ext>
            </a:extLst>
          </p:cNvPr>
          <p:cNvSpPr txBox="1">
            <a:spLocks/>
          </p:cNvSpPr>
          <p:nvPr/>
        </p:nvSpPr>
        <p:spPr>
          <a:xfrm>
            <a:off x="6096000" y="982133"/>
            <a:ext cx="4040078" cy="1494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AT" sz="2800" dirty="0"/>
              <a:t>NL:  HET (</a:t>
            </a:r>
            <a:r>
              <a:rPr lang="de-AT" sz="2800" dirty="0" err="1"/>
              <a:t>onzijdig</a:t>
            </a:r>
            <a:r>
              <a:rPr lang="de-AT" sz="2800" dirty="0"/>
              <a:t>)                       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5123FD8D-78D2-4BE7-9321-C8438BFF74A5}"/>
              </a:ext>
            </a:extLst>
          </p:cNvPr>
          <p:cNvCxnSpPr>
            <a:cxnSpLocks/>
          </p:cNvCxnSpPr>
          <p:nvPr/>
        </p:nvCxnSpPr>
        <p:spPr>
          <a:xfrm flipH="1">
            <a:off x="2322990" y="2422158"/>
            <a:ext cx="517864" cy="1006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8ADBE491-BF1E-4B15-8D4E-C969E1BE29E2}"/>
              </a:ext>
            </a:extLst>
          </p:cNvPr>
          <p:cNvCxnSpPr>
            <a:cxnSpLocks/>
          </p:cNvCxnSpPr>
          <p:nvPr/>
        </p:nvCxnSpPr>
        <p:spPr>
          <a:xfrm>
            <a:off x="2982897" y="2422158"/>
            <a:ext cx="618477" cy="952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15F2D671-D9AB-47FA-8825-421058F0D5A5}"/>
              </a:ext>
            </a:extLst>
          </p:cNvPr>
          <p:cNvSpPr txBox="1"/>
          <p:nvPr/>
        </p:nvSpPr>
        <p:spPr>
          <a:xfrm>
            <a:off x="639194" y="3524566"/>
            <a:ext cx="6436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DER (mannelijk) of DIE (vrouwelijk) 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CB25E832-DDED-4543-A080-A1EE2184D6C0}"/>
              </a:ext>
            </a:extLst>
          </p:cNvPr>
          <p:cNvSpPr txBox="1"/>
          <p:nvPr/>
        </p:nvSpPr>
        <p:spPr>
          <a:xfrm>
            <a:off x="7386221" y="3595944"/>
            <a:ext cx="3528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DAS (onzijdig)</a:t>
            </a:r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A40D8056-C52C-43BB-A64C-7B7C2694E757}"/>
              </a:ext>
            </a:extLst>
          </p:cNvPr>
          <p:cNvCxnSpPr/>
          <p:nvPr/>
        </p:nvCxnSpPr>
        <p:spPr>
          <a:xfrm>
            <a:off x="8487052" y="2422158"/>
            <a:ext cx="0" cy="1006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Afbeelding 19" descr="Gerelateerde afbeelding">
            <a:extLst>
              <a:ext uri="{FF2B5EF4-FFF2-40B4-BE49-F238E27FC236}">
                <a16:creationId xmlns:a16="http://schemas.microsoft.com/office/drawing/2014/main" id="{9E620A0B-0B56-4A47-9F1D-92AD1398D94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386" y="4336202"/>
            <a:ext cx="901271" cy="9171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" name="Tabel 20">
            <a:extLst>
              <a:ext uri="{FF2B5EF4-FFF2-40B4-BE49-F238E27FC236}">
                <a16:creationId xmlns:a16="http://schemas.microsoft.com/office/drawing/2014/main" id="{C69EF0C5-F584-435B-B45A-FD07AD709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068092"/>
              </p:ext>
            </p:extLst>
          </p:nvPr>
        </p:nvGraphicFramePr>
        <p:xfrm>
          <a:off x="7075504" y="4835830"/>
          <a:ext cx="3568824" cy="12671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8824">
                  <a:extLst>
                    <a:ext uri="{9D8B030D-6E8A-4147-A177-3AD203B41FA5}">
                      <a16:colId xmlns:a16="http://schemas.microsoft.com/office/drawing/2014/main" val="2237822195"/>
                    </a:ext>
                  </a:extLst>
                </a:gridCol>
              </a:tblGrid>
              <a:tr h="422369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9969384"/>
                  </a:ext>
                </a:extLst>
              </a:tr>
              <a:tr h="422369">
                <a:tc>
                  <a:txBody>
                    <a:bodyPr/>
                    <a:lstStyle/>
                    <a:p>
                      <a:r>
                        <a:rPr lang="de-AT" dirty="0"/>
                        <a:t>                  </a:t>
                      </a:r>
                      <a:r>
                        <a:rPr lang="de-AT" b="1" dirty="0"/>
                        <a:t>Das Kind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4804102"/>
                  </a:ext>
                </a:extLst>
              </a:tr>
              <a:tr h="422369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3714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24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21876"/>
          </a:xfrm>
        </p:spPr>
        <p:txBody>
          <a:bodyPr/>
          <a:lstStyle/>
          <a:p>
            <a:r>
              <a:rPr lang="de-AT" dirty="0"/>
              <a:t>DER (</a:t>
            </a:r>
            <a:r>
              <a:rPr lang="de-AT" dirty="0" err="1"/>
              <a:t>mannelijk</a:t>
            </a:r>
            <a:r>
              <a:rPr lang="de-AT" dirty="0"/>
              <a:t>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2396971"/>
            <a:ext cx="10342485" cy="369311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AT" b="1" dirty="0" err="1"/>
              <a:t>Mannelijke</a:t>
            </a:r>
            <a:r>
              <a:rPr lang="de-AT" b="1" dirty="0"/>
              <a:t> </a:t>
            </a:r>
            <a:r>
              <a:rPr lang="de-AT" b="1" dirty="0" err="1"/>
              <a:t>personen</a:t>
            </a:r>
            <a:r>
              <a:rPr lang="de-AT" b="1" dirty="0"/>
              <a:t>: </a:t>
            </a:r>
            <a:r>
              <a:rPr lang="de-AT" sz="2000" i="1" dirty="0"/>
              <a:t>der Mann, der Lehrer, der Arzt, der Bruder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b="1" dirty="0" err="1"/>
              <a:t>Bepaalde</a:t>
            </a:r>
            <a:r>
              <a:rPr lang="de-AT" b="1" dirty="0"/>
              <a:t> </a:t>
            </a:r>
            <a:r>
              <a:rPr lang="de-AT" b="1" dirty="0" err="1"/>
              <a:t>groepen</a:t>
            </a:r>
            <a:r>
              <a:rPr lang="de-AT" b="1" dirty="0"/>
              <a:t> </a:t>
            </a:r>
            <a:r>
              <a:rPr lang="de-AT" b="1" dirty="0" err="1"/>
              <a:t>woorden</a:t>
            </a:r>
            <a:r>
              <a:rPr lang="de-AT" b="1" dirty="0"/>
              <a:t> </a:t>
            </a:r>
            <a:r>
              <a:rPr lang="de-AT" dirty="0" err="1"/>
              <a:t>zoals</a:t>
            </a:r>
            <a:r>
              <a:rPr lang="de-AT" dirty="0"/>
              <a:t>: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de-AT" sz="2000" dirty="0" err="1"/>
              <a:t>agen</a:t>
            </a:r>
            <a:r>
              <a:rPr lang="de-AT" sz="2000" dirty="0"/>
              <a:t>, </a:t>
            </a:r>
            <a:r>
              <a:rPr lang="de-AT" sz="2000" dirty="0" err="1"/>
              <a:t>maanden</a:t>
            </a:r>
            <a:r>
              <a:rPr lang="de-AT" sz="2000" dirty="0"/>
              <a:t>, seizoenen </a:t>
            </a:r>
            <a:r>
              <a:rPr lang="de-AT" dirty="0"/>
              <a:t>(</a:t>
            </a:r>
            <a:r>
              <a:rPr lang="de-AT" sz="2000" i="1" dirty="0"/>
              <a:t>der Montag, der Juli, der Winter) </a:t>
            </a:r>
          </a:p>
          <a:p>
            <a:pPr marL="0" indent="0">
              <a:buNone/>
            </a:pPr>
            <a:r>
              <a:rPr lang="de-AT" sz="2000" dirty="0" err="1"/>
              <a:t>Weerelementen</a:t>
            </a:r>
            <a:r>
              <a:rPr lang="de-AT" sz="2000" dirty="0"/>
              <a:t> &amp; </a:t>
            </a:r>
            <a:r>
              <a:rPr lang="de-AT" sz="2000" dirty="0" err="1"/>
              <a:t>windrichtingen</a:t>
            </a:r>
            <a:r>
              <a:rPr lang="de-AT" sz="2000" dirty="0"/>
              <a:t> (</a:t>
            </a:r>
            <a:r>
              <a:rPr lang="de-AT" sz="2000" i="1" dirty="0"/>
              <a:t>der Regen, der Schnee, der Norden, der Westen)</a:t>
            </a:r>
            <a:r>
              <a:rPr lang="de-AT" sz="20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b="1" dirty="0" err="1"/>
              <a:t>Uitgangen</a:t>
            </a:r>
            <a:r>
              <a:rPr lang="de-AT" b="1" dirty="0"/>
              <a:t>:   </a:t>
            </a:r>
            <a:r>
              <a:rPr lang="de-AT" b="1" i="1" dirty="0" err="1">
                <a:solidFill>
                  <a:srgbClr val="7030A0"/>
                </a:solidFill>
              </a:rPr>
              <a:t>ig</a:t>
            </a:r>
            <a:r>
              <a:rPr lang="de-AT" b="1" i="1" dirty="0">
                <a:solidFill>
                  <a:srgbClr val="7030A0"/>
                </a:solidFill>
              </a:rPr>
              <a:t>-</a:t>
            </a:r>
            <a:r>
              <a:rPr lang="de-AT" b="1" i="1" dirty="0" err="1">
                <a:solidFill>
                  <a:srgbClr val="7030A0"/>
                </a:solidFill>
              </a:rPr>
              <a:t>ling</a:t>
            </a:r>
            <a:r>
              <a:rPr lang="de-AT" b="1" i="1" dirty="0">
                <a:solidFill>
                  <a:srgbClr val="7030A0"/>
                </a:solidFill>
              </a:rPr>
              <a:t>-</a:t>
            </a:r>
            <a:r>
              <a:rPr lang="de-AT" b="1" i="1" dirty="0" err="1">
                <a:solidFill>
                  <a:srgbClr val="7030A0"/>
                </a:solidFill>
              </a:rPr>
              <a:t>ismus</a:t>
            </a:r>
            <a:r>
              <a:rPr lang="de-AT" b="1" i="1" dirty="0">
                <a:solidFill>
                  <a:srgbClr val="7030A0"/>
                </a:solidFill>
              </a:rPr>
              <a:t>-en</a:t>
            </a:r>
            <a:r>
              <a:rPr lang="de-AT" b="1" dirty="0"/>
              <a:t> 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85665"/>
              </p:ext>
            </p:extLst>
          </p:nvPr>
        </p:nvGraphicFramePr>
        <p:xfrm>
          <a:off x="1997476" y="5048171"/>
          <a:ext cx="8828252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99840">
                  <a:extLst>
                    <a:ext uri="{9D8B030D-6E8A-4147-A177-3AD203B41FA5}">
                      <a16:colId xmlns:a16="http://schemas.microsoft.com/office/drawing/2014/main" val="953644992"/>
                    </a:ext>
                  </a:extLst>
                </a:gridCol>
                <a:gridCol w="1709101">
                  <a:extLst>
                    <a:ext uri="{9D8B030D-6E8A-4147-A177-3AD203B41FA5}">
                      <a16:colId xmlns:a16="http://schemas.microsoft.com/office/drawing/2014/main" val="1347836745"/>
                    </a:ext>
                  </a:extLst>
                </a:gridCol>
                <a:gridCol w="1119311">
                  <a:extLst>
                    <a:ext uri="{9D8B030D-6E8A-4147-A177-3AD203B41FA5}">
                      <a16:colId xmlns:a16="http://schemas.microsoft.com/office/drawing/2014/main" val="2237822195"/>
                    </a:ext>
                  </a:extLst>
                </a:gridCol>
              </a:tblGrid>
              <a:tr h="35689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AT" sz="2000" dirty="0"/>
                        <a:t>-</a:t>
                      </a:r>
                      <a:r>
                        <a:rPr lang="de-AT" sz="2000" baseline="0" dirty="0"/>
                        <a:t> </a:t>
                      </a:r>
                      <a:r>
                        <a:rPr lang="de-AT" sz="2000" baseline="0" dirty="0" err="1"/>
                        <a:t>i</a:t>
                      </a:r>
                      <a:r>
                        <a:rPr lang="de-AT" sz="2000" dirty="0" err="1"/>
                        <a:t>g</a:t>
                      </a:r>
                      <a:r>
                        <a:rPr lang="de-AT" sz="2000" dirty="0"/>
                        <a:t> (der Kön</a:t>
                      </a:r>
                      <a:r>
                        <a:rPr lang="de-AT" sz="2000" b="1" dirty="0"/>
                        <a:t>ig</a:t>
                      </a:r>
                      <a:r>
                        <a:rPr lang="de-AT" sz="2000" dirty="0"/>
                        <a:t>)                      - </a:t>
                      </a:r>
                      <a:r>
                        <a:rPr lang="de-AT" sz="2000" dirty="0" err="1"/>
                        <a:t>ismus</a:t>
                      </a:r>
                      <a:r>
                        <a:rPr lang="de-AT" sz="2000" dirty="0"/>
                        <a:t> (der Real</a:t>
                      </a:r>
                      <a:r>
                        <a:rPr lang="de-AT" sz="2000" b="1" dirty="0"/>
                        <a:t>ismus</a:t>
                      </a:r>
                      <a:r>
                        <a:rPr lang="de-AT" sz="2000" dirty="0"/>
                        <a:t>)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A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A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9969384"/>
                  </a:ext>
                </a:extLst>
              </a:tr>
              <a:tr h="63143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/>
                        <a:t>- </a:t>
                      </a:r>
                      <a:r>
                        <a:rPr lang="de-AT" sz="2000" dirty="0" err="1"/>
                        <a:t>ling</a:t>
                      </a:r>
                      <a:r>
                        <a:rPr lang="de-AT" sz="2000" dirty="0"/>
                        <a:t> (der Lieb</a:t>
                      </a:r>
                      <a:r>
                        <a:rPr lang="de-AT" sz="2000" b="1" dirty="0"/>
                        <a:t>ling</a:t>
                      </a:r>
                      <a:r>
                        <a:rPr lang="de-AT" sz="2000" dirty="0"/>
                        <a:t>)                - en (der Gart</a:t>
                      </a:r>
                      <a:r>
                        <a:rPr lang="de-AT" sz="2000" b="1" dirty="0"/>
                        <a:t>en</a:t>
                      </a:r>
                      <a:r>
                        <a:rPr lang="de-AT" sz="2000" dirty="0"/>
                        <a:t>)</a:t>
                      </a:r>
                    </a:p>
                    <a:p>
                      <a:endParaRPr lang="de-A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A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A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4804102"/>
                  </a:ext>
                </a:extLst>
              </a:tr>
              <a:tr h="329444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3714622"/>
                  </a:ext>
                </a:extLst>
              </a:tr>
            </a:tbl>
          </a:graphicData>
        </a:graphic>
      </p:graphicFrame>
      <p:pic>
        <p:nvPicPr>
          <p:cNvPr id="11" name="Afbeelding 10" descr="Gerelateerde afbeeldi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9" t="10366" r="54112" b="8515"/>
          <a:stretch/>
        </p:blipFill>
        <p:spPr bwMode="auto">
          <a:xfrm>
            <a:off x="9383697" y="982132"/>
            <a:ext cx="500998" cy="11218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654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(</a:t>
            </a:r>
            <a:r>
              <a:rPr lang="de-AT" dirty="0" err="1"/>
              <a:t>vrouwelijk</a:t>
            </a:r>
            <a:r>
              <a:rPr lang="de-AT" dirty="0"/>
              <a:t>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81235" y="2382052"/>
            <a:ext cx="10697592" cy="34938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b="1" dirty="0" err="1"/>
              <a:t>Vrouwelijke</a:t>
            </a:r>
            <a:r>
              <a:rPr lang="de-AT" b="1" dirty="0"/>
              <a:t> </a:t>
            </a:r>
            <a:r>
              <a:rPr lang="de-AT" b="1" dirty="0" err="1"/>
              <a:t>personen</a:t>
            </a:r>
            <a:r>
              <a:rPr lang="de-AT" b="1" dirty="0"/>
              <a:t>  </a:t>
            </a:r>
            <a:r>
              <a:rPr lang="de-AT" sz="2000" i="1" dirty="0"/>
              <a:t>(die Frau, die Lehrerin, die Ärztin)</a:t>
            </a:r>
            <a:endParaRPr lang="de-AT" i="1" dirty="0"/>
          </a:p>
          <a:p>
            <a:pPr>
              <a:buFont typeface="Arial" panose="020B0604020202020204" pitchFamily="34" charset="0"/>
              <a:buChar char="•"/>
            </a:pPr>
            <a:r>
              <a:rPr lang="de-AT" b="1" dirty="0" err="1"/>
              <a:t>Bepaalde</a:t>
            </a:r>
            <a:r>
              <a:rPr lang="de-AT" b="1" dirty="0"/>
              <a:t> </a:t>
            </a:r>
            <a:r>
              <a:rPr lang="de-AT" b="1" dirty="0" err="1"/>
              <a:t>groepen</a:t>
            </a:r>
            <a:r>
              <a:rPr lang="de-AT" b="1" dirty="0"/>
              <a:t> </a:t>
            </a:r>
            <a:r>
              <a:rPr lang="de-AT" b="1" dirty="0" err="1"/>
              <a:t>woorden</a:t>
            </a:r>
            <a:r>
              <a:rPr lang="de-AT" b="1" dirty="0"/>
              <a:t> </a:t>
            </a:r>
            <a:r>
              <a:rPr lang="de-AT" dirty="0" err="1"/>
              <a:t>zoals</a:t>
            </a:r>
            <a:r>
              <a:rPr lang="de-AT" dirty="0"/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AT" dirty="0"/>
              <a:t>    </a:t>
            </a:r>
            <a:r>
              <a:rPr lang="de-AT" sz="2000" dirty="0" err="1"/>
              <a:t>Bloemen</a:t>
            </a:r>
            <a:r>
              <a:rPr lang="de-AT" sz="2000" dirty="0"/>
              <a:t>, </a:t>
            </a:r>
            <a:r>
              <a:rPr lang="de-AT" sz="2000" dirty="0" err="1"/>
              <a:t>bomen</a:t>
            </a:r>
            <a:r>
              <a:rPr lang="de-AT" sz="2000" dirty="0"/>
              <a:t>, </a:t>
            </a:r>
            <a:r>
              <a:rPr lang="de-AT" sz="2000" dirty="0" err="1"/>
              <a:t>vruchten</a:t>
            </a:r>
            <a:r>
              <a:rPr lang="de-AT" sz="2000" dirty="0"/>
              <a:t> </a:t>
            </a:r>
            <a:r>
              <a:rPr lang="de-AT" sz="2000" i="1" dirty="0"/>
              <a:t>(die Rose, die Birne, die Banane) </a:t>
            </a:r>
            <a:endParaRPr lang="de-AT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2000" dirty="0"/>
              <a:t>     </a:t>
            </a:r>
            <a:r>
              <a:rPr lang="de-AT" sz="2000" dirty="0" err="1"/>
              <a:t>Telwoorden</a:t>
            </a:r>
            <a:r>
              <a:rPr lang="de-AT" sz="2000" dirty="0"/>
              <a:t> (die Eins, die Zwei) </a:t>
            </a:r>
            <a:endParaRPr lang="de-AT" i="1" dirty="0"/>
          </a:p>
          <a:p>
            <a:pPr>
              <a:buFont typeface="Arial" panose="020B0604020202020204" pitchFamily="34" charset="0"/>
              <a:buChar char="•"/>
            </a:pPr>
            <a:r>
              <a:rPr lang="de-AT" b="1" dirty="0" err="1"/>
              <a:t>Uitgangen</a:t>
            </a:r>
            <a:r>
              <a:rPr lang="de-AT" b="1" dirty="0"/>
              <a:t>:</a:t>
            </a:r>
            <a:r>
              <a:rPr lang="de-AT" dirty="0"/>
              <a:t>   </a:t>
            </a:r>
            <a:r>
              <a:rPr lang="de-AT" b="1" i="1" dirty="0" err="1">
                <a:solidFill>
                  <a:srgbClr val="7030A0"/>
                </a:solidFill>
              </a:rPr>
              <a:t>schaft</a:t>
            </a:r>
            <a:r>
              <a:rPr lang="de-AT" b="1" i="1" dirty="0">
                <a:solidFill>
                  <a:srgbClr val="7030A0"/>
                </a:solidFill>
              </a:rPr>
              <a:t>-ei-</a:t>
            </a:r>
            <a:r>
              <a:rPr lang="de-AT" b="1" i="1" dirty="0" err="1">
                <a:solidFill>
                  <a:srgbClr val="7030A0"/>
                </a:solidFill>
              </a:rPr>
              <a:t>heit</a:t>
            </a:r>
            <a:r>
              <a:rPr lang="de-AT" b="1" i="1" dirty="0">
                <a:solidFill>
                  <a:srgbClr val="7030A0"/>
                </a:solidFill>
              </a:rPr>
              <a:t>-</a:t>
            </a:r>
            <a:r>
              <a:rPr lang="de-AT" b="1" i="1" dirty="0" err="1">
                <a:solidFill>
                  <a:srgbClr val="7030A0"/>
                </a:solidFill>
              </a:rPr>
              <a:t>ung-keit</a:t>
            </a:r>
            <a:r>
              <a:rPr lang="de-AT" b="1" i="1" dirty="0">
                <a:solidFill>
                  <a:srgbClr val="7030A0"/>
                </a:solidFill>
              </a:rPr>
              <a:t> + e</a:t>
            </a:r>
            <a:r>
              <a:rPr lang="de-AT" dirty="0">
                <a:solidFill>
                  <a:srgbClr val="7030A0"/>
                </a:solidFill>
              </a:rPr>
              <a:t> 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024044"/>
              </p:ext>
            </p:extLst>
          </p:nvPr>
        </p:nvGraphicFramePr>
        <p:xfrm>
          <a:off x="2638227" y="4693141"/>
          <a:ext cx="7743465" cy="11827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1155">
                  <a:extLst>
                    <a:ext uri="{9D8B030D-6E8A-4147-A177-3AD203B41FA5}">
                      <a16:colId xmlns:a16="http://schemas.microsoft.com/office/drawing/2014/main" val="2088999767"/>
                    </a:ext>
                  </a:extLst>
                </a:gridCol>
                <a:gridCol w="2581155">
                  <a:extLst>
                    <a:ext uri="{9D8B030D-6E8A-4147-A177-3AD203B41FA5}">
                      <a16:colId xmlns:a16="http://schemas.microsoft.com/office/drawing/2014/main" val="1213964873"/>
                    </a:ext>
                  </a:extLst>
                </a:gridCol>
                <a:gridCol w="2581155">
                  <a:extLst>
                    <a:ext uri="{9D8B030D-6E8A-4147-A177-3AD203B41FA5}">
                      <a16:colId xmlns:a16="http://schemas.microsoft.com/office/drawing/2014/main" val="3945962616"/>
                    </a:ext>
                  </a:extLst>
                </a:gridCol>
              </a:tblGrid>
              <a:tr h="441047">
                <a:tc>
                  <a:txBody>
                    <a:bodyPr/>
                    <a:lstStyle/>
                    <a:p>
                      <a:r>
                        <a:rPr lang="de-AT" dirty="0"/>
                        <a:t>- ei (die Bäcker</a:t>
                      </a:r>
                      <a:r>
                        <a:rPr lang="de-AT" b="1" dirty="0"/>
                        <a:t>ei</a:t>
                      </a:r>
                      <a:r>
                        <a:rPr lang="de-AT" dirty="0"/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- </a:t>
                      </a:r>
                      <a:r>
                        <a:rPr lang="de-AT" dirty="0" err="1"/>
                        <a:t>keit</a:t>
                      </a:r>
                      <a:r>
                        <a:rPr lang="de-AT" baseline="0" dirty="0"/>
                        <a:t> (die Fröhlich</a:t>
                      </a:r>
                      <a:r>
                        <a:rPr lang="de-AT" b="1" baseline="0" dirty="0"/>
                        <a:t>keit</a:t>
                      </a:r>
                      <a:r>
                        <a:rPr lang="de-AT" baseline="0" dirty="0"/>
                        <a:t>)</a:t>
                      </a:r>
                      <a:endParaRPr lang="de-A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7921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- </a:t>
                      </a:r>
                      <a:r>
                        <a:rPr lang="de-AT" dirty="0" err="1"/>
                        <a:t>schaft</a:t>
                      </a:r>
                      <a:r>
                        <a:rPr lang="de-AT" dirty="0"/>
                        <a:t> (die Freund</a:t>
                      </a:r>
                      <a:r>
                        <a:rPr lang="de-AT" b="1" dirty="0"/>
                        <a:t>schaft</a:t>
                      </a:r>
                      <a:r>
                        <a:rPr lang="de-AT" dirty="0"/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- </a:t>
                      </a:r>
                      <a:r>
                        <a:rPr lang="de-AT" dirty="0" err="1"/>
                        <a:t>ung</a:t>
                      </a:r>
                      <a:r>
                        <a:rPr lang="de-AT" baseline="0" dirty="0"/>
                        <a:t> (die Plan</a:t>
                      </a:r>
                      <a:r>
                        <a:rPr lang="de-AT" b="1" baseline="0" dirty="0"/>
                        <a:t>ung</a:t>
                      </a:r>
                      <a:r>
                        <a:rPr lang="de-AT" baseline="0" dirty="0"/>
                        <a:t>)</a:t>
                      </a:r>
                      <a:endParaRPr lang="de-A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290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- </a:t>
                      </a:r>
                      <a:r>
                        <a:rPr lang="de-AT" dirty="0" err="1"/>
                        <a:t>heit</a:t>
                      </a:r>
                      <a:r>
                        <a:rPr lang="de-AT" dirty="0"/>
                        <a:t> (die Gesund</a:t>
                      </a:r>
                      <a:r>
                        <a:rPr lang="de-AT" b="1" dirty="0"/>
                        <a:t>heit</a:t>
                      </a:r>
                      <a:r>
                        <a:rPr lang="de-AT" dirty="0"/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- e    (die Hall</a:t>
                      </a:r>
                      <a:r>
                        <a:rPr lang="de-AT" b="1" dirty="0"/>
                        <a:t>e</a:t>
                      </a:r>
                      <a:r>
                        <a:rPr lang="de-AT" dirty="0"/>
                        <a:t>, die Kron</a:t>
                      </a:r>
                      <a:r>
                        <a:rPr lang="de-AT" b="1" dirty="0"/>
                        <a:t>e</a:t>
                      </a:r>
                      <a:r>
                        <a:rPr lang="de-AT" dirty="0"/>
                        <a:t>)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5069959"/>
                  </a:ext>
                </a:extLst>
              </a:tr>
            </a:tbl>
          </a:graphicData>
        </a:graphic>
      </p:graphicFrame>
      <p:pic>
        <p:nvPicPr>
          <p:cNvPr id="5" name="Afbeelding 4" descr="Gerelateerde afbeeldi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9" t="7927" r="12872" b="9813"/>
          <a:stretch/>
        </p:blipFill>
        <p:spPr bwMode="auto">
          <a:xfrm>
            <a:off x="9478005" y="1078185"/>
            <a:ext cx="545671" cy="11117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391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Das (</a:t>
            </a:r>
            <a:r>
              <a:rPr lang="de-AT" dirty="0" err="1"/>
              <a:t>onzijdig</a:t>
            </a:r>
            <a:r>
              <a:rPr lang="de-AT" dirty="0"/>
              <a:t>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12054" y="2556932"/>
            <a:ext cx="9978501" cy="3318936"/>
          </a:xfrm>
        </p:spPr>
        <p:txBody>
          <a:bodyPr/>
          <a:lstStyle/>
          <a:p>
            <a:r>
              <a:rPr lang="de-AT" b="1" dirty="0"/>
              <a:t>Kleine </a:t>
            </a:r>
            <a:r>
              <a:rPr lang="de-AT" b="1" dirty="0" err="1"/>
              <a:t>kinderen</a:t>
            </a:r>
            <a:r>
              <a:rPr lang="de-AT" b="1" dirty="0"/>
              <a:t> </a:t>
            </a:r>
            <a:r>
              <a:rPr lang="de-AT" sz="2000" i="1" dirty="0"/>
              <a:t>(das Baby, das Kind)</a:t>
            </a:r>
          </a:p>
          <a:p>
            <a:r>
              <a:rPr lang="de-AT" b="1" dirty="0" err="1"/>
              <a:t>Bepaalde</a:t>
            </a:r>
            <a:r>
              <a:rPr lang="de-AT" b="1" dirty="0"/>
              <a:t> </a:t>
            </a:r>
            <a:r>
              <a:rPr lang="de-AT" b="1" dirty="0" err="1"/>
              <a:t>groepen</a:t>
            </a:r>
            <a:r>
              <a:rPr lang="de-AT" b="1" dirty="0"/>
              <a:t> </a:t>
            </a:r>
            <a:r>
              <a:rPr lang="de-AT" b="1" dirty="0" err="1"/>
              <a:t>woorden</a:t>
            </a:r>
            <a:r>
              <a:rPr lang="de-AT" b="1" dirty="0"/>
              <a:t> </a:t>
            </a:r>
            <a:r>
              <a:rPr lang="de-AT" dirty="0" err="1"/>
              <a:t>zoals</a:t>
            </a:r>
            <a:r>
              <a:rPr lang="de-AT" dirty="0"/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AT" dirty="0"/>
              <a:t>   </a:t>
            </a:r>
            <a:r>
              <a:rPr lang="de-AT" sz="2000" dirty="0" err="1"/>
              <a:t>Metalen</a:t>
            </a:r>
            <a:r>
              <a:rPr lang="de-AT" dirty="0"/>
              <a:t> </a:t>
            </a:r>
            <a:r>
              <a:rPr lang="de-AT" sz="2000" i="1" dirty="0"/>
              <a:t>(das Gold, das Silber) </a:t>
            </a:r>
            <a:endParaRPr lang="de-AT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2000" dirty="0"/>
              <a:t>    Letters </a:t>
            </a:r>
            <a:r>
              <a:rPr lang="de-AT" sz="2000" i="1" dirty="0"/>
              <a:t>(das A, das B) </a:t>
            </a:r>
          </a:p>
          <a:p>
            <a:r>
              <a:rPr lang="de-AT" b="1" dirty="0" err="1"/>
              <a:t>Werkwoorden</a:t>
            </a:r>
            <a:r>
              <a:rPr lang="de-AT" dirty="0"/>
              <a:t> als </a:t>
            </a:r>
            <a:r>
              <a:rPr lang="de-AT" dirty="0" err="1"/>
              <a:t>zelfstandig</a:t>
            </a:r>
            <a:r>
              <a:rPr lang="de-AT" dirty="0"/>
              <a:t> </a:t>
            </a:r>
            <a:r>
              <a:rPr lang="de-AT" dirty="0" err="1"/>
              <a:t>naamwoorden</a:t>
            </a:r>
            <a:r>
              <a:rPr lang="de-AT" dirty="0"/>
              <a:t> </a:t>
            </a:r>
            <a:r>
              <a:rPr lang="de-AT" sz="2000" i="1" dirty="0"/>
              <a:t>(das Schwimmen, das Essen)</a:t>
            </a:r>
          </a:p>
          <a:p>
            <a:r>
              <a:rPr lang="de-AT" b="1" dirty="0" err="1"/>
              <a:t>Uitgangen</a:t>
            </a:r>
            <a:r>
              <a:rPr lang="de-AT" b="1" dirty="0"/>
              <a:t>: </a:t>
            </a:r>
            <a:r>
              <a:rPr lang="de-AT" dirty="0" err="1"/>
              <a:t>Verkleinwoorden</a:t>
            </a:r>
            <a:r>
              <a:rPr lang="de-AT" dirty="0"/>
              <a:t> </a:t>
            </a:r>
            <a:r>
              <a:rPr lang="de-AT" b="1" dirty="0"/>
              <a:t>–</a:t>
            </a:r>
            <a:r>
              <a:rPr lang="de-AT" b="1" dirty="0" err="1"/>
              <a:t>chen</a:t>
            </a:r>
            <a:r>
              <a:rPr lang="de-AT" b="1" dirty="0"/>
              <a:t> en –lein </a:t>
            </a:r>
            <a:r>
              <a:rPr lang="de-AT" sz="2000" i="1" dirty="0"/>
              <a:t>(das Mäd</a:t>
            </a:r>
            <a:r>
              <a:rPr lang="de-AT" sz="2000" b="1" i="1" dirty="0">
                <a:solidFill>
                  <a:srgbClr val="7030A0"/>
                </a:solidFill>
              </a:rPr>
              <a:t>chen</a:t>
            </a:r>
            <a:r>
              <a:rPr lang="de-AT" sz="2000" i="1" dirty="0"/>
              <a:t>, das Kind</a:t>
            </a:r>
            <a:r>
              <a:rPr lang="de-AT" sz="2000" b="1" i="1" dirty="0">
                <a:solidFill>
                  <a:srgbClr val="7030A0"/>
                </a:solidFill>
              </a:rPr>
              <a:t>lein</a:t>
            </a:r>
            <a:r>
              <a:rPr lang="de-AT" sz="2000" i="1" dirty="0"/>
              <a:t>)</a:t>
            </a:r>
          </a:p>
          <a:p>
            <a:endParaRPr lang="de-AT" dirty="0"/>
          </a:p>
        </p:txBody>
      </p:sp>
      <p:pic>
        <p:nvPicPr>
          <p:cNvPr id="5" name="Afbeelding 4" descr="Gerelateerde afbeeldi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461" y="1195861"/>
            <a:ext cx="901271" cy="876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95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Übungsbeispiele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/>
              <a:t>____ Schäfchen</a:t>
            </a:r>
          </a:p>
          <a:p>
            <a:pPr marL="0" indent="0">
              <a:buNone/>
            </a:pPr>
            <a:r>
              <a:rPr lang="de-AT" dirty="0"/>
              <a:t>____Vertrautheit</a:t>
            </a:r>
          </a:p>
          <a:p>
            <a:pPr marL="0" indent="0">
              <a:buNone/>
            </a:pPr>
            <a:r>
              <a:rPr lang="de-AT" dirty="0"/>
              <a:t>____ Bäcker</a:t>
            </a:r>
          </a:p>
          <a:p>
            <a:pPr marL="0" indent="0">
              <a:buNone/>
            </a:pPr>
            <a:r>
              <a:rPr lang="de-AT" dirty="0"/>
              <a:t>____ Melone</a:t>
            </a:r>
          </a:p>
          <a:p>
            <a:pPr marL="0" indent="0">
              <a:buNone/>
            </a:pPr>
            <a:r>
              <a:rPr lang="de-AT" dirty="0"/>
              <a:t>____ Herbst </a:t>
            </a:r>
          </a:p>
          <a:p>
            <a:endParaRPr lang="de-AT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/>
              <a:t>____ Gänseblümchen</a:t>
            </a:r>
          </a:p>
          <a:p>
            <a:pPr marL="0" indent="0">
              <a:buNone/>
            </a:pPr>
            <a:r>
              <a:rPr lang="de-AT" dirty="0"/>
              <a:t>____ Schwester </a:t>
            </a:r>
          </a:p>
          <a:p>
            <a:pPr marL="0" indent="0">
              <a:buNone/>
            </a:pPr>
            <a:r>
              <a:rPr lang="de-AT" dirty="0"/>
              <a:t>____ Hagel</a:t>
            </a:r>
          </a:p>
          <a:p>
            <a:pPr marL="0" indent="0">
              <a:buNone/>
            </a:pPr>
            <a:r>
              <a:rPr lang="de-AT" dirty="0"/>
              <a:t>____ Lehrer</a:t>
            </a:r>
          </a:p>
          <a:p>
            <a:pPr marL="0" indent="0">
              <a:buNone/>
            </a:pPr>
            <a:r>
              <a:rPr lang="de-AT" dirty="0"/>
              <a:t>____ Verspätung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37946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40B2DF-0450-4B37-8755-BE10605EC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Ein – een (onbepaald lidwoord)</a:t>
            </a:r>
            <a:br>
              <a:rPr lang="nl-NL" dirty="0"/>
            </a:br>
            <a:r>
              <a:rPr lang="nl-NL" dirty="0"/>
              <a:t>Ein </a:t>
            </a:r>
            <a:r>
              <a:rPr lang="nl-NL" dirty="0" err="1"/>
              <a:t>oder</a:t>
            </a:r>
            <a:r>
              <a:rPr lang="nl-NL" dirty="0"/>
              <a:t> </a:t>
            </a:r>
            <a:r>
              <a:rPr lang="nl-NL" dirty="0" err="1"/>
              <a:t>eine</a:t>
            </a:r>
            <a:r>
              <a:rPr lang="nl-NL" dirty="0"/>
              <a:t>?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0AC067-A3B9-40F6-B108-206F5DAA1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532354"/>
            <a:ext cx="4718304" cy="89664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dirty="0"/>
              <a:t>Vrouwelijk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dirty="0"/>
              <a:t>Die -&gt; </a:t>
            </a:r>
            <a:r>
              <a:rPr lang="nl-NL" dirty="0" err="1"/>
              <a:t>Ein</a:t>
            </a:r>
            <a:r>
              <a:rPr lang="nl-NL" b="1" dirty="0" err="1"/>
              <a:t>e</a:t>
            </a:r>
            <a:r>
              <a:rPr lang="nl-NL" dirty="0"/>
              <a:t>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DC7B8E7-8862-485F-8C88-16A0FAE199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6382" y="2668628"/>
            <a:ext cx="4640216" cy="77567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nl-NL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dirty="0"/>
              <a:t>Mannelijk of onzijdig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dirty="0"/>
              <a:t>Der / Das -&gt; Ein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29E6E4-A267-4B62-9353-E52DAAA65F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" t="63301" r="67197" b="2634"/>
          <a:stretch/>
        </p:blipFill>
        <p:spPr bwMode="auto">
          <a:xfrm>
            <a:off x="1109708" y="3801532"/>
            <a:ext cx="1447060" cy="89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8EB23A5-B6B0-42D6-B142-A07254C40A60}"/>
              </a:ext>
            </a:extLst>
          </p:cNvPr>
          <p:cNvSpPr txBox="1"/>
          <p:nvPr/>
        </p:nvSpPr>
        <p:spPr>
          <a:xfrm>
            <a:off x="2723735" y="3801532"/>
            <a:ext cx="2753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Die </a:t>
            </a:r>
            <a:r>
              <a:rPr lang="nl-NL" sz="2400" dirty="0" err="1"/>
              <a:t>Banane</a:t>
            </a:r>
            <a:r>
              <a:rPr lang="nl-NL" sz="2400" dirty="0"/>
              <a:t> -&gt; </a:t>
            </a:r>
            <a:r>
              <a:rPr lang="nl-NL" sz="2400" b="1" dirty="0" err="1">
                <a:solidFill>
                  <a:srgbClr val="FF0000"/>
                </a:solidFill>
              </a:rPr>
              <a:t>Eine</a:t>
            </a:r>
            <a:r>
              <a:rPr lang="nl-NL" sz="2400" dirty="0"/>
              <a:t> </a:t>
            </a:r>
            <a:r>
              <a:rPr lang="nl-NL" sz="2400" dirty="0" err="1"/>
              <a:t>Banane</a:t>
            </a:r>
            <a:endParaRPr lang="nl-NL" sz="2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1A2EBE7-48CF-45D5-AEFC-E9B1E7ED0E1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2" t="70382" r="39729" b="2972"/>
          <a:stretch/>
        </p:blipFill>
        <p:spPr bwMode="auto">
          <a:xfrm>
            <a:off x="6389546" y="3548518"/>
            <a:ext cx="1047565" cy="7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F2E74B5-8187-4712-9080-78F8E9C8D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5" t="65365" r="2357" b="2555"/>
          <a:stretch/>
        </p:blipFill>
        <p:spPr bwMode="auto">
          <a:xfrm>
            <a:off x="6389546" y="4632529"/>
            <a:ext cx="1047565" cy="67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68FBB4B6-1A41-4318-9935-699B284ED556}"/>
              </a:ext>
            </a:extLst>
          </p:cNvPr>
          <p:cNvSpPr txBox="1"/>
          <p:nvPr/>
        </p:nvSpPr>
        <p:spPr>
          <a:xfrm>
            <a:off x="7776609" y="3483687"/>
            <a:ext cx="2753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Das </a:t>
            </a:r>
            <a:r>
              <a:rPr lang="nl-NL" sz="2400" dirty="0" err="1"/>
              <a:t>Brötchen</a:t>
            </a:r>
            <a:r>
              <a:rPr lang="nl-NL" sz="2400" dirty="0"/>
              <a:t> -&gt; </a:t>
            </a:r>
            <a:r>
              <a:rPr lang="nl-NL" sz="2400" b="1" dirty="0">
                <a:solidFill>
                  <a:srgbClr val="FF0000"/>
                </a:solidFill>
              </a:rPr>
              <a:t>Ein</a:t>
            </a:r>
            <a:r>
              <a:rPr lang="nl-NL" sz="2400" dirty="0"/>
              <a:t> </a:t>
            </a:r>
            <a:r>
              <a:rPr lang="nl-NL" sz="2400" dirty="0" err="1"/>
              <a:t>Brötchen</a:t>
            </a:r>
            <a:r>
              <a:rPr lang="nl-NL" sz="2400" dirty="0"/>
              <a:t>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8FABBAB-5A97-4B52-A827-F04F48CA606D}"/>
              </a:ext>
            </a:extLst>
          </p:cNvPr>
          <p:cNvSpPr txBox="1"/>
          <p:nvPr/>
        </p:nvSpPr>
        <p:spPr>
          <a:xfrm>
            <a:off x="7776609" y="4480832"/>
            <a:ext cx="2753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Der </a:t>
            </a:r>
            <a:r>
              <a:rPr lang="nl-NL" sz="2400" dirty="0" err="1"/>
              <a:t>Topf</a:t>
            </a:r>
            <a:r>
              <a:rPr lang="nl-NL" sz="2400" dirty="0"/>
              <a:t> -&gt; </a:t>
            </a:r>
            <a:r>
              <a:rPr lang="nl-NL" sz="2400" b="1" dirty="0">
                <a:solidFill>
                  <a:srgbClr val="FF0000"/>
                </a:solidFill>
              </a:rPr>
              <a:t>Ein</a:t>
            </a:r>
            <a:r>
              <a:rPr lang="nl-NL" sz="2400" b="1" dirty="0"/>
              <a:t> </a:t>
            </a:r>
            <a:r>
              <a:rPr lang="nl-NL" sz="2400" dirty="0" err="1"/>
              <a:t>Topf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079692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40B2DF-0450-4B37-8755-BE10605EC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Kein</a:t>
            </a:r>
            <a:r>
              <a:rPr lang="nl-NL" dirty="0"/>
              <a:t> – geen</a:t>
            </a:r>
            <a:br>
              <a:rPr lang="nl-NL" dirty="0"/>
            </a:br>
            <a:r>
              <a:rPr lang="nl-NL" dirty="0" err="1"/>
              <a:t>kein</a:t>
            </a:r>
            <a:r>
              <a:rPr lang="nl-NL" dirty="0"/>
              <a:t> </a:t>
            </a:r>
            <a:r>
              <a:rPr lang="nl-NL" dirty="0" err="1"/>
              <a:t>oder</a:t>
            </a:r>
            <a:r>
              <a:rPr lang="nl-NL" dirty="0"/>
              <a:t> </a:t>
            </a:r>
            <a:r>
              <a:rPr lang="nl-NL" dirty="0" err="1"/>
              <a:t>keine</a:t>
            </a:r>
            <a:r>
              <a:rPr lang="nl-NL" dirty="0"/>
              <a:t>?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0AC067-A3B9-40F6-B108-206F5DAA1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532354"/>
            <a:ext cx="4718304" cy="89664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dirty="0"/>
              <a:t>Vrouwelijk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dirty="0"/>
              <a:t>Die -&gt; </a:t>
            </a:r>
            <a:r>
              <a:rPr lang="nl-NL" dirty="0" err="1"/>
              <a:t>Kein</a:t>
            </a:r>
            <a:r>
              <a:rPr lang="nl-NL" b="1" dirty="0" err="1"/>
              <a:t>e</a:t>
            </a:r>
            <a:r>
              <a:rPr lang="nl-NL" dirty="0"/>
              <a:t>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DC7B8E7-8862-485F-8C88-16A0FAE199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6382" y="2668628"/>
            <a:ext cx="4640216" cy="77567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nl-NL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dirty="0"/>
              <a:t>Mannelijk of onzijdig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dirty="0"/>
              <a:t>Der / Das -&gt; </a:t>
            </a:r>
            <a:r>
              <a:rPr lang="nl-NL" dirty="0" err="1"/>
              <a:t>Kein</a:t>
            </a:r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29E6E4-A267-4B62-9353-E52DAAA65F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" t="63301" r="67197" b="2634"/>
          <a:stretch/>
        </p:blipFill>
        <p:spPr bwMode="auto">
          <a:xfrm>
            <a:off x="1109708" y="3801532"/>
            <a:ext cx="1447060" cy="89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8EB23A5-B6B0-42D6-B142-A07254C40A60}"/>
              </a:ext>
            </a:extLst>
          </p:cNvPr>
          <p:cNvSpPr txBox="1"/>
          <p:nvPr/>
        </p:nvSpPr>
        <p:spPr>
          <a:xfrm>
            <a:off x="2723735" y="3801532"/>
            <a:ext cx="2753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Die </a:t>
            </a:r>
            <a:r>
              <a:rPr lang="nl-NL" sz="2400" dirty="0" err="1"/>
              <a:t>Banane</a:t>
            </a:r>
            <a:r>
              <a:rPr lang="nl-NL" sz="2400" dirty="0"/>
              <a:t> -&gt; </a:t>
            </a:r>
            <a:r>
              <a:rPr lang="nl-NL" sz="2400" dirty="0" err="1">
                <a:solidFill>
                  <a:schemeClr val="tx2"/>
                </a:solidFill>
              </a:rPr>
              <a:t>Eine</a:t>
            </a:r>
            <a:r>
              <a:rPr lang="nl-NL" sz="2400" dirty="0">
                <a:solidFill>
                  <a:schemeClr val="tx2"/>
                </a:solidFill>
              </a:rPr>
              <a:t> </a:t>
            </a:r>
            <a:r>
              <a:rPr lang="nl-NL" sz="2400" dirty="0" err="1"/>
              <a:t>Banane</a:t>
            </a:r>
            <a:r>
              <a:rPr lang="nl-NL" sz="2400" dirty="0"/>
              <a:t> -&gt; </a:t>
            </a:r>
            <a:r>
              <a:rPr lang="nl-NL" sz="2400" b="1" dirty="0" err="1">
                <a:solidFill>
                  <a:srgbClr val="FF0000"/>
                </a:solidFill>
              </a:rPr>
              <a:t>Keine</a:t>
            </a:r>
            <a:r>
              <a:rPr lang="nl-NL" sz="2400" dirty="0"/>
              <a:t> </a:t>
            </a:r>
            <a:r>
              <a:rPr lang="nl-NL" sz="2400" dirty="0" err="1"/>
              <a:t>Banane</a:t>
            </a:r>
            <a:endParaRPr lang="nl-NL" sz="2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1A2EBE7-48CF-45D5-AEFC-E9B1E7ED0E1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2" t="70382" r="39729" b="2972"/>
          <a:stretch/>
        </p:blipFill>
        <p:spPr bwMode="auto">
          <a:xfrm>
            <a:off x="6389546" y="3548518"/>
            <a:ext cx="1047565" cy="7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F2E74B5-8187-4712-9080-78F8E9C8D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5" t="65365" r="2357" b="2555"/>
          <a:stretch/>
        </p:blipFill>
        <p:spPr bwMode="auto">
          <a:xfrm>
            <a:off x="6389546" y="4632529"/>
            <a:ext cx="1047565" cy="67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68FBB4B6-1A41-4318-9935-699B284ED556}"/>
              </a:ext>
            </a:extLst>
          </p:cNvPr>
          <p:cNvSpPr txBox="1"/>
          <p:nvPr/>
        </p:nvSpPr>
        <p:spPr>
          <a:xfrm>
            <a:off x="7437111" y="3483687"/>
            <a:ext cx="364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Das </a:t>
            </a:r>
            <a:r>
              <a:rPr lang="nl-NL" sz="2400" dirty="0" err="1"/>
              <a:t>Brötchen</a:t>
            </a:r>
            <a:r>
              <a:rPr lang="nl-NL" sz="2400" dirty="0"/>
              <a:t> -&gt; Ein </a:t>
            </a:r>
            <a:r>
              <a:rPr lang="nl-NL" sz="2400" dirty="0" err="1"/>
              <a:t>Brötchen</a:t>
            </a:r>
            <a:r>
              <a:rPr lang="nl-NL" sz="2400" dirty="0"/>
              <a:t> -&gt; </a:t>
            </a:r>
            <a:r>
              <a:rPr lang="nl-NL" sz="2400" b="1" dirty="0" err="1">
                <a:solidFill>
                  <a:srgbClr val="FF0000"/>
                </a:solidFill>
              </a:rPr>
              <a:t>Kein</a:t>
            </a:r>
            <a:r>
              <a:rPr lang="nl-NL" sz="2400" dirty="0"/>
              <a:t> </a:t>
            </a:r>
            <a:r>
              <a:rPr lang="nl-NL" sz="2400" dirty="0" err="1"/>
              <a:t>Brötchen</a:t>
            </a:r>
            <a:r>
              <a:rPr lang="nl-NL" sz="2400" dirty="0"/>
              <a:t>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8FABBAB-5A97-4B52-A827-F04F48CA606D}"/>
              </a:ext>
            </a:extLst>
          </p:cNvPr>
          <p:cNvSpPr txBox="1"/>
          <p:nvPr/>
        </p:nvSpPr>
        <p:spPr>
          <a:xfrm>
            <a:off x="7519387" y="4480832"/>
            <a:ext cx="3011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Der </a:t>
            </a:r>
            <a:r>
              <a:rPr lang="nl-NL" sz="2400" dirty="0" err="1"/>
              <a:t>Topf</a:t>
            </a:r>
            <a:r>
              <a:rPr lang="nl-NL" sz="2400" dirty="0"/>
              <a:t> -&gt; Ein</a:t>
            </a:r>
            <a:r>
              <a:rPr lang="nl-NL" sz="2400" b="1" dirty="0"/>
              <a:t> </a:t>
            </a:r>
            <a:r>
              <a:rPr lang="nl-NL" sz="2400" dirty="0" err="1"/>
              <a:t>Topf</a:t>
            </a:r>
            <a:r>
              <a:rPr lang="nl-NL" sz="2400" dirty="0"/>
              <a:t> -&gt; </a:t>
            </a:r>
            <a:r>
              <a:rPr lang="nl-NL" sz="2400" b="1" dirty="0" err="1">
                <a:solidFill>
                  <a:srgbClr val="FF0000"/>
                </a:solidFill>
              </a:rPr>
              <a:t>Kein</a:t>
            </a:r>
            <a:r>
              <a:rPr lang="nl-NL" sz="2400" dirty="0"/>
              <a:t> </a:t>
            </a:r>
            <a:r>
              <a:rPr lang="nl-NL" sz="2400" dirty="0" err="1"/>
              <a:t>Topf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240940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Übungsbeispiele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/>
              <a:t>____ Schäfchen</a:t>
            </a:r>
          </a:p>
          <a:p>
            <a:pPr marL="0" indent="0">
              <a:buNone/>
            </a:pPr>
            <a:r>
              <a:rPr lang="de-AT" dirty="0"/>
              <a:t>____Vertrautheit</a:t>
            </a:r>
          </a:p>
          <a:p>
            <a:pPr marL="0" indent="0">
              <a:buNone/>
            </a:pPr>
            <a:r>
              <a:rPr lang="de-AT" dirty="0"/>
              <a:t>____ Bäcker</a:t>
            </a:r>
          </a:p>
          <a:p>
            <a:pPr marL="0" indent="0">
              <a:buNone/>
            </a:pPr>
            <a:r>
              <a:rPr lang="de-AT" dirty="0"/>
              <a:t>____ Melone</a:t>
            </a:r>
          </a:p>
          <a:p>
            <a:pPr marL="0" indent="0">
              <a:buNone/>
            </a:pPr>
            <a:r>
              <a:rPr lang="de-AT" dirty="0"/>
              <a:t>____ Herbst </a:t>
            </a:r>
          </a:p>
          <a:p>
            <a:endParaRPr lang="de-AT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/>
              <a:t>____ Gänseblümchen</a:t>
            </a:r>
          </a:p>
          <a:p>
            <a:pPr marL="0" indent="0">
              <a:buNone/>
            </a:pPr>
            <a:r>
              <a:rPr lang="de-AT" dirty="0"/>
              <a:t>____ Schwester </a:t>
            </a:r>
          </a:p>
          <a:p>
            <a:pPr marL="0" indent="0">
              <a:buNone/>
            </a:pPr>
            <a:r>
              <a:rPr lang="de-AT" dirty="0"/>
              <a:t>____ Hagel</a:t>
            </a:r>
          </a:p>
          <a:p>
            <a:pPr marL="0" indent="0">
              <a:buNone/>
            </a:pPr>
            <a:r>
              <a:rPr lang="de-AT" dirty="0"/>
              <a:t>____ Lehrer</a:t>
            </a:r>
          </a:p>
          <a:p>
            <a:pPr marL="0" indent="0">
              <a:buNone/>
            </a:pPr>
            <a:r>
              <a:rPr lang="de-AT" dirty="0"/>
              <a:t>____ Verspätung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65706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398</Words>
  <Application>Microsoft Office PowerPoint</Application>
  <PresentationFormat>Breedbeeld</PresentationFormat>
  <Paragraphs>75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Organisch</vt:lpstr>
      <vt:lpstr>Die Artikel -  de lidwoorden</vt:lpstr>
      <vt:lpstr>DE (mannelijk of vrouwelijk)                       </vt:lpstr>
      <vt:lpstr>DER (mannelijk)</vt:lpstr>
      <vt:lpstr>Die (vrouwelijk)</vt:lpstr>
      <vt:lpstr>Das (onzijdig)</vt:lpstr>
      <vt:lpstr>Übungsbeispiele</vt:lpstr>
      <vt:lpstr>Ein – een (onbepaald lidwoord) Ein oder eine? </vt:lpstr>
      <vt:lpstr>Kein – geen kein oder keine? </vt:lpstr>
      <vt:lpstr>Übungsbeispiele</vt:lpstr>
    </vt:vector>
  </TitlesOfParts>
  <Company>Ons Middelbaar Onderwijs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Artikel -  de lidwoorden</dc:title>
  <dc:creator>Boigner, Marion</dc:creator>
  <cp:lastModifiedBy>Marieke van Gelder</cp:lastModifiedBy>
  <cp:revision>17</cp:revision>
  <dcterms:created xsi:type="dcterms:W3CDTF">2018-09-13T08:20:20Z</dcterms:created>
  <dcterms:modified xsi:type="dcterms:W3CDTF">2021-10-14T08:12:58Z</dcterms:modified>
</cp:coreProperties>
</file>